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85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7" r:id="rId39"/>
    <p:sldId id="396" r:id="rId40"/>
    <p:sldId id="426" r:id="rId41"/>
    <p:sldId id="428" r:id="rId42"/>
    <p:sldId id="275" r:id="rId43"/>
    <p:sldId id="329" r:id="rId44"/>
    <p:sldId id="372" r:id="rId45"/>
    <p:sldId id="378" r:id="rId46"/>
    <p:sldId id="290" r:id="rId47"/>
    <p:sldId id="334" r:id="rId48"/>
    <p:sldId id="328" r:id="rId49"/>
    <p:sldId id="337" r:id="rId50"/>
    <p:sldId id="339" r:id="rId51"/>
    <p:sldId id="391" r:id="rId52"/>
    <p:sldId id="323" r:id="rId53"/>
    <p:sldId id="325" r:id="rId54"/>
    <p:sldId id="322" r:id="rId55"/>
    <p:sldId id="392" r:id="rId56"/>
    <p:sldId id="340" r:id="rId57"/>
    <p:sldId id="289" r:id="rId58"/>
    <p:sldId id="361" r:id="rId59"/>
    <p:sldId id="300" r:id="rId60"/>
    <p:sldId id="366" r:id="rId61"/>
    <p:sldId id="364" r:id="rId62"/>
    <p:sldId id="363" r:id="rId63"/>
    <p:sldId id="367" r:id="rId64"/>
    <p:sldId id="368" r:id="rId65"/>
    <p:sldId id="370" r:id="rId66"/>
    <p:sldId id="371" r:id="rId67"/>
    <p:sldId id="373" r:id="rId68"/>
    <p:sldId id="374" r:id="rId69"/>
    <p:sldId id="375" r:id="rId70"/>
    <p:sldId id="379" r:id="rId71"/>
    <p:sldId id="380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58" r:id="rId82"/>
    <p:sldId id="359" r:id="rId83"/>
    <p:sldId id="356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427"/>
            <p14:sldId id="396"/>
            <p14:sldId id="426"/>
            <p14:sldId id="428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38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microsoft.com/office/2016/11/relationships/changesInfo" Target="changesInfos/changesInfo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23/07/2023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12.png"/><Relationship Id="rId4" Type="http://schemas.openxmlformats.org/officeDocument/2006/relationships/slide" Target="slide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slide" Target="slide65.xml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slide" Target="slide65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1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70.xml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4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8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4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41.xml"/><Relationship Id="rId7" Type="http://schemas.openxmlformats.org/officeDocument/2006/relationships/image" Target="../media/image9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95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9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8.png"/><Relationship Id="rId7" Type="http://schemas.openxmlformats.org/officeDocument/2006/relationships/slide" Target="slide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41.xml"/><Relationship Id="rId7" Type="http://schemas.openxmlformats.org/officeDocument/2006/relationships/image" Target="../media/image10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101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41.xml"/><Relationship Id="rId7" Type="http://schemas.openxmlformats.org/officeDocument/2006/relationships/image" Target="../media/image10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103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5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image" Target="../media/image1.png"/><Relationship Id="rId4" Type="http://schemas.openxmlformats.org/officeDocument/2006/relationships/image" Target="../media/image106.png"/><Relationship Id="rId9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8.emf"/><Relationship Id="rId7" Type="http://schemas.openxmlformats.org/officeDocument/2006/relationships/slide" Target="slide41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1.emf"/><Relationship Id="rId7" Type="http://schemas.openxmlformats.org/officeDocument/2006/relationships/slide" Target="slide41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4.emf"/><Relationship Id="rId7" Type="http://schemas.openxmlformats.org/officeDocument/2006/relationships/slide" Target="slide41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41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9.png"/><Relationship Id="rId4" Type="http://schemas.openxmlformats.org/officeDocument/2006/relationships/image" Target="../media/image118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1.png"/><Relationship Id="rId7" Type="http://schemas.openxmlformats.org/officeDocument/2006/relationships/slide" Target="slide4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2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4.png"/><Relationship Id="rId7" Type="http://schemas.openxmlformats.org/officeDocument/2006/relationships/slide" Target="slide41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5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26.emf"/><Relationship Id="rId7" Type="http://schemas.openxmlformats.org/officeDocument/2006/relationships/slide" Target="slide41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9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45.xml"/><Relationship Id="rId7" Type="http://schemas.openxmlformats.org/officeDocument/2006/relationships/image" Target="../media/image133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5.emf"/><Relationship Id="rId5" Type="http://schemas.openxmlformats.org/officeDocument/2006/relationships/image" Target="../media/image131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6.emf"/><Relationship Id="rId7" Type="http://schemas.openxmlformats.org/officeDocument/2006/relationships/image" Target="../media/image131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5.xml"/><Relationship Id="rId4" Type="http://schemas.openxmlformats.org/officeDocument/2006/relationships/image" Target="../media/image137.png"/><Relationship Id="rId9" Type="http://schemas.openxmlformats.org/officeDocument/2006/relationships/image" Target="../media/image13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38.emf"/><Relationship Id="rId7" Type="http://schemas.openxmlformats.org/officeDocument/2006/relationships/image" Target="../media/image130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5.xml"/><Relationship Id="rId5" Type="http://schemas.openxmlformats.org/officeDocument/2006/relationships/image" Target="../media/image139.emf"/><Relationship Id="rId10" Type="http://schemas.openxmlformats.org/officeDocument/2006/relationships/image" Target="../media/image133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40.emf"/><Relationship Id="rId7" Type="http://schemas.openxmlformats.org/officeDocument/2006/relationships/image" Target="../media/image130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5.xml"/><Relationship Id="rId5" Type="http://schemas.openxmlformats.org/officeDocument/2006/relationships/image" Target="../media/image141.emf"/><Relationship Id="rId10" Type="http://schemas.openxmlformats.org/officeDocument/2006/relationships/image" Target="../media/image133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42.emf"/><Relationship Id="rId7" Type="http://schemas.openxmlformats.org/officeDocument/2006/relationships/image" Target="../media/image131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5.xml"/><Relationship Id="rId4" Type="http://schemas.openxmlformats.org/officeDocument/2006/relationships/image" Target="../media/image143.png"/><Relationship Id="rId9" Type="http://schemas.openxmlformats.org/officeDocument/2006/relationships/image" Target="../media/image13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45.png"/><Relationship Id="rId7" Type="http://schemas.openxmlformats.org/officeDocument/2006/relationships/image" Target="../media/image13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47.png"/><Relationship Id="rId7" Type="http://schemas.openxmlformats.org/officeDocument/2006/relationships/image" Target="../media/image13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49.png"/><Relationship Id="rId7" Type="http://schemas.openxmlformats.org/officeDocument/2006/relationships/image" Target="../media/image13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50.emf"/><Relationship Id="rId7" Type="http://schemas.openxmlformats.org/officeDocument/2006/relationships/image" Target="../media/image131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5.xml"/><Relationship Id="rId4" Type="http://schemas.openxmlformats.org/officeDocument/2006/relationships/image" Target="../media/image151.png"/><Relationship Id="rId9" Type="http://schemas.openxmlformats.org/officeDocument/2006/relationships/image" Target="../media/image13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52.emf"/><Relationship Id="rId9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5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5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301067" y="840980"/>
            <a:ext cx="758613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264 registros das variáveis: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Valor_Area_util_do_imovel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Quantidade_de_Quartos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Numero_de_Banheiros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Area_construida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Numero_de_Quartos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totalizando 532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126F7-6FC8-5547-2A32-A274B2A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74" y="4851400"/>
            <a:ext cx="1721656" cy="19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A6CD35-AC53-3DA3-6412-6614630B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74" y="3034340"/>
            <a:ext cx="1662197" cy="18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36B5C7-7788-1914-CF36-A2AE6028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19" y="3014819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3825340-C96F-41CE-0AC1-B55B21B1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15" y="3034340"/>
            <a:ext cx="1709152" cy="1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1108E8F-2B14-7E83-DAB2-C199D00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17" y="4851400"/>
            <a:ext cx="1592948" cy="1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13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Quantidade_de_Quartos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Area_Construida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ter alta correção.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Variáveis: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Indicador_Precisa_de_reforma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Indicador_imovel_esta_em_leilão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Indicador_Imovel_e_recomendado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Indicador_Imovel_em_boas_condições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Indicador_Construcao_recente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e “Indicador_Anuncio_possui_tour_3d” por terem a grande maior parte dos registos com o mesmo valor.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Variáveis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Tipo_de_Preferencia_de_contato_com_o_proprietário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e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Tipo_de_Origem_do_anuncio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insignificantes para explicar o preço do arrendamento.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46% dos imóveis, seguido por Porto com 24%.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ABD271-1F4F-2BCD-50F5-E351A130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6" y="2021459"/>
            <a:ext cx="9420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(28%),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(44%)  e "Não informado" (28%)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sem,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0B21A76-5545-EC6D-9294-BE950924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5" y="2190750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26% dos imóveis possuem o selo "C", indicando um desempenho moderado em termos de eficiência. </a:t>
            </a:r>
          </a:p>
          <a:p>
            <a:pPr algn="just"/>
            <a:r>
              <a:rPr lang="pt-BR" sz="12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têm o selo Igual ou abaixo de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</a:t>
            </a:r>
            <a:r>
              <a:rPr lang="pt-BR" sz="1200" dirty="0">
                <a:solidFill>
                  <a:srgbClr val="374151"/>
                </a:solidFill>
                <a:latin typeface="Söhne"/>
              </a:rPr>
              <a:t>21</a:t>
            </a:r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% dos imóveis possuem o selo "A“ ou “B”,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25C93F7-44EF-81E5-5E1C-93A58486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3" y="2556989"/>
            <a:ext cx="8266113" cy="40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CF7408A-0A5F-DB31-6FBC-2863630F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23" y="2313084"/>
            <a:ext cx="8415144" cy="40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9675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35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847877-B6A9-0432-238E-32821FA62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43" y="2493327"/>
            <a:ext cx="232442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896 imóveis com jardim (1), 1867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3086 imóveis possuem elevador (1), 1949 não possuem (0), e 1944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E762C2-8E16-67C0-3A5F-A7D21BBF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1" y="877379"/>
            <a:ext cx="3695063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3E0B3D2-6C4D-77D7-205B-3A9E60F6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642075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22% dos imóveis (1583 registros) possuem estacionamento (1), enquanto 37% (1925 registros) não possuem (0). Surpreendentemente, 49% (3471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(422 registros) possuem piscina (1), enquanto 38% (2198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779067-8495-CE5B-0118-01E20E78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973451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F0A55F0-53C0-736C-5421-5AA46A6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04710"/>
            <a:ext cx="3660456" cy="28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13% dos imóveis (932 registros) possuem terraço (1),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26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(1868 registros) não possuem (0), e uma grande proporção, 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60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% (4179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13% dos imóveis (877 registros) possuem planta baixa (1), enquanto uma esmagadora maioria de 88% (6102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8386F87-3576-3C82-99A4-BD5D512C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073064"/>
            <a:ext cx="3371221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7749870-3006-CEBA-4871-BDD2F763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03719" cy="26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6A0D00C-A43B-7C09-C79C-958AA79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43" y="4190277"/>
            <a:ext cx="2365738" cy="17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2080CB5-FE84-DBBB-AD26-8E23957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377" y="2453230"/>
            <a:ext cx="2258081" cy="17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F08C57A-877A-AE2A-9310-6F285FB6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1" y="2453230"/>
            <a:ext cx="2182892" cy="170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F8EBDB6-74FE-4BC4-9530-8DAFA2D7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58" y="2454979"/>
            <a:ext cx="2258081" cy="178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33F74605-C2BB-085A-6CBE-180FF1C2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25" y="4238085"/>
            <a:ext cx="2182893" cy="16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EF244820-13B6-BC4C-8BBB-906FF919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50" y="4238085"/>
            <a:ext cx="2182893" cy="16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5EB02FC6-B13A-A8B2-706E-8BEBEAA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52" y="4238085"/>
            <a:ext cx="2245416" cy="17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98E8F4F-6AD3-F8B7-17A9-2A1DD19C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2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7062D8-69B3-CD00-CA99-00FE2F4F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10" y="1405466"/>
            <a:ext cx="1874523" cy="1449018"/>
          </a:xfrm>
          <a:prstGeom prst="rect">
            <a:avLst/>
          </a:prstGeom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E34E238-A894-7873-18E4-F3C37CBF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90" y="83872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8B29160-7C1E-F898-887B-C0F7EE40F4CD}"/>
              </a:ext>
            </a:extLst>
          </p:cNvPr>
          <p:cNvSpPr/>
          <p:nvPr/>
        </p:nvSpPr>
        <p:spPr>
          <a:xfrm>
            <a:off x="336985" y="5220990"/>
            <a:ext cx="109440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média da "Área Útil" é de 91.56 metros quadrados. Essa medida nos dá uma ideia do valor médio esperado para a área dos imóveis.</a:t>
            </a:r>
            <a:b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 percentil 25% (ou primeiro quartil) é de 62 metros quadrados, o que significa que 25% dos imóveis têm uma área útil menor ou igual a esse valor. </a:t>
            </a:r>
            <a:b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 percentil 50% (ou segundo quartil, também conhecido como mediana) é de 85 Metros quadrados. Isso implica que metade dos imóveis tem uma área útil menor ou igual a esse valor.</a:t>
            </a:r>
          </a:p>
        </p:txBody>
      </p:sp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1A362D-7908-5D6A-8744-6018A4FA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918799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6B59415-6D2B-C312-AA0C-A3FF6859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21DDA0-A935-7497-560A-D6394F89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49" y="1251311"/>
            <a:ext cx="2035885" cy="188563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1E18C91-98A7-2846-F46D-B4BDF8F7E636}"/>
              </a:ext>
            </a:extLst>
          </p:cNvPr>
          <p:cNvSpPr/>
          <p:nvPr/>
        </p:nvSpPr>
        <p:spPr>
          <a:xfrm>
            <a:off x="595313" y="5220990"/>
            <a:ext cx="110013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presença de andares considerados outliers, como o número 50, pode indicar a existência de imóveis únicos e exclusivos na amostra. Esses imóveis podem ter características especiais, como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penthouses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ou apartamentos de luxo, que justificam a sua posição em um andar tão elevado. Ao remover esses outliers, podemos perder informações valiosas sobre essa categoria específica de imóveis</a:t>
            </a:r>
          </a:p>
        </p:txBody>
      </p:sp>
    </p:spTree>
    <p:extLst>
      <p:ext uri="{BB962C8B-B14F-4D97-AF65-F5344CB8AC3E}">
        <p14:creationId xmlns:p14="http://schemas.microsoft.com/office/powerpoint/2010/main" val="129253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F5730C-2DE3-53F1-BB91-AC4BC016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7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BD7DBE-C66B-949D-B117-B0A87010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1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319C9A-1630-9E54-D611-14D208DB2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3" y="1253432"/>
            <a:ext cx="1937977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0A4E8A-5B8B-ECDE-62F3-7C1DECCF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918799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486A788-1682-8F66-1F64-BD4D465D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55F379-178A-4E6D-C8C0-56DC7381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56" y="1273543"/>
            <a:ext cx="1755047" cy="17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F8F3E86-C9EF-F95E-5D5C-8C3625C6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E83C52-3F5D-A986-3A15-5FDDCB4C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9F89A-5342-55BD-629E-C6A08B2B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79" y="1258184"/>
            <a:ext cx="1667688" cy="20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23E3CAA-CAA4-D1FB-558E-C23E7CA0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8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8455EE6-06B0-D1FD-0631-455919DA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8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D8016B-3406-E66C-E960-1409E049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9" y="1254492"/>
            <a:ext cx="1682361" cy="19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7A69ABB-22AD-410A-8ADF-44610FDC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3" y="949868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419823-17A0-29B3-4B03-CEAAC16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16" y="94986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E8196C-3A35-240C-0778-3C74444C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0" y="1325928"/>
            <a:ext cx="2150886" cy="16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96DA838-8971-22FE-C6B7-ED051531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040355"/>
            <a:ext cx="53435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D171B5-8058-6CFB-D89F-3A07E8BA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9867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9F281-A526-41B0-551E-7E2E1AC7D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436" y="1410060"/>
            <a:ext cx="2145380" cy="1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12E3AD-DB51-278A-BEEB-BC58FDF2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878" y="828312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FF134D-0BDA-9192-0603-67E4A2AB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4" y="918799"/>
            <a:ext cx="55245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A556D3-B215-B305-F0EA-87340D9F8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165" y="1472626"/>
            <a:ext cx="1905266" cy="20195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351E454-5238-F661-C801-DE5FABD95F87}"/>
              </a:ext>
            </a:extLst>
          </p:cNvPr>
          <p:cNvSpPr/>
          <p:nvPr/>
        </p:nvSpPr>
        <p:spPr>
          <a:xfrm>
            <a:off x="1076143" y="5071699"/>
            <a:ext cx="101337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média do arrendamento em Portugal é de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1018  (aproximadamente)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Mínimo: o arrendamento mínimo da base 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175;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Q1: 25% arrenda por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700;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Q2: 50% arrenda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€900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Q3: 75% arrenda até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€1.200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74151"/>
                </a:solidFill>
                <a:latin typeface="Söhne"/>
              </a:rPr>
              <a:t>Máximo: o arrendamento máximo é de </a:t>
            </a:r>
            <a:r>
              <a:rPr lang="pt-BR" sz="1400" b="0" i="0" dirty="0">
                <a:solidFill>
                  <a:srgbClr val="202124"/>
                </a:solidFill>
                <a:effectLst/>
                <a:latin typeface="Google Sans"/>
              </a:rPr>
              <a:t>€ 6.750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68461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correlação.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452560" y="4908532"/>
            <a:ext cx="1010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Valor Area útil do Imóvel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Area construída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Quantidade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Numero de quartos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possuem alta correlação, por se tratarem da mesma informação.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0.99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Excluiremos as duas 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B18B43-4C50-1AEC-850E-C31A4F60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274223"/>
            <a:ext cx="10388600" cy="23560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C485152-D587-2246-7B44-FB7DD3607B4F}"/>
              </a:ext>
            </a:extLst>
          </p:cNvPr>
          <p:cNvSpPr/>
          <p:nvPr/>
        </p:nvSpPr>
        <p:spPr>
          <a:xfrm>
            <a:off x="7188200" y="2878667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C6C742-5026-7AE7-F63E-AC30F155CD04}"/>
              </a:ext>
            </a:extLst>
          </p:cNvPr>
          <p:cNvSpPr/>
          <p:nvPr/>
        </p:nvSpPr>
        <p:spPr>
          <a:xfrm>
            <a:off x="8246532" y="3308313"/>
            <a:ext cx="728133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Quantidade de Quartos e Area Construída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ter alta correlação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58187" y="2072569"/>
            <a:ext cx="4114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Outra forma de ver a correção entre as variáveis usando um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Heatmap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9C7D3F6-0DAA-A6A5-185E-BB0F9018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8" y="1646937"/>
            <a:ext cx="5990579" cy="47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6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38" name="Google Shape;511;p23">
            <a:extLst>
              <a:ext uri="{FF2B5EF4-FFF2-40B4-BE49-F238E27FC236}">
                <a16:creationId xmlns:a16="http://schemas.microsoft.com/office/drawing/2014/main" id="{B1EFB961-BED5-A7D6-792C-E6E5F2E7BF01}"/>
              </a:ext>
            </a:extLst>
          </p:cNvPr>
          <p:cNvSpPr txBox="1"/>
          <p:nvPr/>
        </p:nvSpPr>
        <p:spPr>
          <a:xfrm>
            <a:off x="11475031" y="419378"/>
            <a:ext cx="3837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fld>
            <a:endParaRPr sz="1200" b="0" i="0" u="none" strike="noStrike" cap="non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512;p23">
            <a:extLst>
              <a:ext uri="{FF2B5EF4-FFF2-40B4-BE49-F238E27FC236}">
                <a16:creationId xmlns:a16="http://schemas.microsoft.com/office/drawing/2014/main" id="{2FE084F8-BD1E-EBF0-D3F9-5D935D6A3260}"/>
              </a:ext>
            </a:extLst>
          </p:cNvPr>
          <p:cNvSpPr/>
          <p:nvPr/>
        </p:nvSpPr>
        <p:spPr>
          <a:xfrm>
            <a:off x="11529391" y="419378"/>
            <a:ext cx="274984" cy="251624"/>
          </a:xfrm>
          <a:prstGeom prst="pentagon">
            <a:avLst>
              <a:gd name="hf" fmla="val 105146"/>
              <a:gd name="vf" fmla="val 110557"/>
            </a:avLst>
          </a:prstGeom>
          <a:noFill/>
          <a:ln w="12700" cap="flat" cmpd="sng">
            <a:solidFill>
              <a:srgbClr val="6ADB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6ADB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" name="Google Shape;513;p23">
            <a:extLst>
              <a:ext uri="{FF2B5EF4-FFF2-40B4-BE49-F238E27FC236}">
                <a16:creationId xmlns:a16="http://schemas.microsoft.com/office/drawing/2014/main" id="{F9CEB9BE-E1E7-5892-5945-EB7419D2E3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514;p23">
            <a:extLst>
              <a:ext uri="{FF2B5EF4-FFF2-40B4-BE49-F238E27FC236}">
                <a16:creationId xmlns:a16="http://schemas.microsoft.com/office/drawing/2014/main" id="{127EF805-33F8-8A0A-3499-0A1930DA51B9}"/>
              </a:ext>
            </a:extLst>
          </p:cNvPr>
          <p:cNvSpPr/>
          <p:nvPr/>
        </p:nvSpPr>
        <p:spPr>
          <a:xfrm>
            <a:off x="3729388" y="1168711"/>
            <a:ext cx="7622958" cy="37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Área útil do </a:t>
            </a:r>
            <a:r>
              <a:rPr lang="pt-BR" sz="11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imovel</a:t>
            </a:r>
            <a:r>
              <a:rPr lang="pt-BR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x Preço de arrendamento do imóvel</a:t>
            </a:r>
            <a:endParaRPr lang="pt-BR" sz="11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pt-BR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Como esperado quanto maior a área útil do imóvel mais caro são os imóveis. </a:t>
            </a:r>
            <a:endParaRPr dirty="0"/>
          </a:p>
          <a:p>
            <a:pPr marL="28575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Número Andar x </a:t>
            </a:r>
            <a:r>
              <a:rPr lang="en-US" sz="11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Preço</a:t>
            </a:r>
            <a:r>
              <a:rPr lang="en-US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arrendamento</a:t>
            </a:r>
            <a:r>
              <a:rPr lang="en-US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1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imóvel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Temos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tendecia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maior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andar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prédio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mas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é 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arrendamento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  <a:p>
            <a:pPr marL="28575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pt-BR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 Elevador x Preço de arrendamento do imóvel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Temos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leve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aumento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no valor do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arrendamento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imoveis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marcados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opção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elevador</a:t>
            </a:r>
            <a:endParaRPr dirty="0"/>
          </a:p>
          <a:p>
            <a:pPr marL="28575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pt-BR" sz="11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Estacionamento x Preço de arrendamento do imóvel</a:t>
            </a:r>
            <a:endParaRPr lang="pt-BR" sz="11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parece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influenciar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11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media do valor do </a:t>
            </a:r>
            <a:r>
              <a:rPr lang="en-US" sz="11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arrendamento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" name="Google Shape;515;p23">
            <a:extLst>
              <a:ext uri="{FF2B5EF4-FFF2-40B4-BE49-F238E27FC236}">
                <a16:creationId xmlns:a16="http://schemas.microsoft.com/office/drawing/2014/main" id="{4757B6A9-9E7C-B85F-D509-6D4B61BD8EB0}"/>
              </a:ext>
            </a:extLst>
          </p:cNvPr>
          <p:cNvGrpSpPr/>
          <p:nvPr/>
        </p:nvGrpSpPr>
        <p:grpSpPr>
          <a:xfrm>
            <a:off x="-33445" y="0"/>
            <a:ext cx="3445568" cy="6858002"/>
            <a:chOff x="0" y="0"/>
            <a:chExt cx="3445566" cy="6858001"/>
          </a:xfrm>
        </p:grpSpPr>
        <p:sp>
          <p:nvSpPr>
            <p:cNvPr id="43" name="Google Shape;516;p23">
              <a:extLst>
                <a:ext uri="{FF2B5EF4-FFF2-40B4-BE49-F238E27FC236}">
                  <a16:creationId xmlns:a16="http://schemas.microsoft.com/office/drawing/2014/main" id="{63013867-C6AD-C521-9C52-5FC29D4D138C}"/>
                </a:ext>
              </a:extLst>
            </p:cNvPr>
            <p:cNvSpPr/>
            <p:nvPr/>
          </p:nvSpPr>
          <p:spPr>
            <a:xfrm>
              <a:off x="0" y="0"/>
              <a:ext cx="3445566" cy="6858000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517;p23" descr="Google Shape;198;p28">
              <a:extLst>
                <a:ext uri="{FF2B5EF4-FFF2-40B4-BE49-F238E27FC236}">
                  <a16:creationId xmlns:a16="http://schemas.microsoft.com/office/drawing/2014/main" id="{EB55827B-A6D6-9427-5205-A5C037194F6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1085430" y="5043720"/>
              <a:ext cx="2360136" cy="18142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518;p23">
            <a:extLst>
              <a:ext uri="{FF2B5EF4-FFF2-40B4-BE49-F238E27FC236}">
                <a16:creationId xmlns:a16="http://schemas.microsoft.com/office/drawing/2014/main" id="{EE8F74B7-9155-3E9A-FF15-89D8B91C7CA1}"/>
              </a:ext>
            </a:extLst>
          </p:cNvPr>
          <p:cNvSpPr txBox="1"/>
          <p:nvPr/>
        </p:nvSpPr>
        <p:spPr>
          <a:xfrm>
            <a:off x="45726" y="4471659"/>
            <a:ext cx="3354116" cy="7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21;p23">
            <a:extLst>
              <a:ext uri="{FF2B5EF4-FFF2-40B4-BE49-F238E27FC236}">
                <a16:creationId xmlns:a16="http://schemas.microsoft.com/office/drawing/2014/main" id="{3C660A31-103D-9DB1-D5DC-8E4792B366A3}"/>
              </a:ext>
            </a:extLst>
          </p:cNvPr>
          <p:cNvSpPr txBox="1"/>
          <p:nvPr/>
        </p:nvSpPr>
        <p:spPr>
          <a:xfrm>
            <a:off x="3588482" y="314551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24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4.3.1. Análise Exploratória – Bivariada Quanti x Quali</a:t>
            </a:r>
            <a:endParaRPr sz="2400">
              <a:solidFill>
                <a:srgbClr val="02BAB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2BAB1"/>
              </a:buClr>
              <a:buSzPct val="100000"/>
              <a:buFont typeface="Poppins"/>
              <a:buNone/>
            </a:pPr>
            <a:r>
              <a:rPr lang="pt-BR" sz="1100">
                <a:solidFill>
                  <a:srgbClr val="02BAB1"/>
                </a:solidFill>
                <a:latin typeface="Poppins"/>
                <a:ea typeface="Poppins"/>
                <a:cs typeface="Poppins"/>
                <a:sym typeface="Poppins"/>
              </a:rPr>
              <a:t>           VIVIAN PAVÃO DE MARTINI | </a:t>
            </a:r>
            <a:r>
              <a:rPr lang="pt-BR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PIADMI17 </a:t>
            </a:r>
            <a:endParaRPr/>
          </a:p>
        </p:txBody>
      </p:sp>
      <p:sp>
        <p:nvSpPr>
          <p:cNvPr id="51" name="Google Shape;522;p23">
            <a:extLst>
              <a:ext uri="{FF2B5EF4-FFF2-40B4-BE49-F238E27FC236}">
                <a16:creationId xmlns:a16="http://schemas.microsoft.com/office/drawing/2014/main" id="{C5123669-3158-7064-AE75-698EC79C7B10}"/>
              </a:ext>
            </a:extLst>
          </p:cNvPr>
          <p:cNvSpPr/>
          <p:nvPr/>
        </p:nvSpPr>
        <p:spPr>
          <a:xfrm>
            <a:off x="372332" y="3613409"/>
            <a:ext cx="266900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Bivariada</a:t>
            </a:r>
            <a:endParaRPr sz="14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Google Shape;523;p23">
            <a:extLst>
              <a:ext uri="{FF2B5EF4-FFF2-40B4-BE49-F238E27FC236}">
                <a16:creationId xmlns:a16="http://schemas.microsoft.com/office/drawing/2014/main" id="{650A0779-0123-47BA-3F0E-6E3D5D8F47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59" y="1673106"/>
            <a:ext cx="3432990" cy="1247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51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</a:t>
            </a:r>
            <a:r>
              <a:rPr lang="pt-BR" sz="12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POF</a:t>
            </a: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80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81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12497</TotalTime>
  <Words>7152</Words>
  <Application>Microsoft Office PowerPoint</Application>
  <PresentationFormat>Widescreen</PresentationFormat>
  <Paragraphs>918</Paragraphs>
  <Slides>81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Vínculos</vt:lpstr>
      </vt:variant>
      <vt:variant>
        <vt:i4>41</vt:i4>
      </vt:variant>
      <vt:variant>
        <vt:lpstr>Títulos de slides</vt:lpstr>
      </vt:variant>
      <vt:variant>
        <vt:i4>81</vt:i4>
      </vt:variant>
    </vt:vector>
  </HeadingPairs>
  <TitlesOfParts>
    <vt:vector size="135" baseType="lpstr">
      <vt:lpstr>Arial</vt:lpstr>
      <vt:lpstr>Calibri</vt:lpstr>
      <vt:lpstr>Calibri Light</vt:lpstr>
      <vt:lpstr>Google Sans</vt:lpstr>
      <vt:lpstr>Open Sans</vt:lpstr>
      <vt:lpstr>Open Sans</vt:lpstr>
      <vt:lpstr>Poppins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842</cp:revision>
  <dcterms:created xsi:type="dcterms:W3CDTF">2020-04-08T18:00:12Z</dcterms:created>
  <dcterms:modified xsi:type="dcterms:W3CDTF">2023-07-23T21:25:30Z</dcterms:modified>
</cp:coreProperties>
</file>